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3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7" autoAdjust="0"/>
    <p:restoredTop sz="94250" autoAdjust="0"/>
  </p:normalViewPr>
  <p:slideViewPr>
    <p:cSldViewPr snapToGrid="0">
      <p:cViewPr>
        <p:scale>
          <a:sx n="100" d="100"/>
          <a:sy n="100" d="100"/>
        </p:scale>
        <p:origin x="848" y="-111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Classeur2"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 of women</a:t>
            </a:r>
            <a:r>
              <a:rPr lang="fr-FR" baseline="0"/>
              <a:t> soldiers per country</a:t>
            </a:r>
            <a:endParaRPr lang="fr-FR"/>
          </a:p>
        </c:rich>
      </c:tx>
      <c:layout>
        <c:manualLayout>
          <c:xMode val="edge"/>
          <c:yMode val="edge"/>
          <c:x val="0.23204155730533682"/>
          <c:y val="7.841248672544516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spPr>
            <a:solidFill>
              <a:schemeClr val="accent1"/>
            </a:solidFill>
            <a:ln>
              <a:noFill/>
            </a:ln>
            <a:effectLst/>
          </c:spPr>
          <c:invertIfNegative val="0"/>
          <c:cat>
            <c:strRef>
              <c:f>Feuil1!$A$3:$A$28</c:f>
              <c:strCache>
                <c:ptCount val="26"/>
                <c:pt idx="0">
                  <c:v>Hungary</c:v>
                </c:pt>
                <c:pt idx="1">
                  <c:v>Bulgaria</c:v>
                </c:pt>
                <c:pt idx="2">
                  <c:v>Greece</c:v>
                </c:pt>
                <c:pt idx="3">
                  <c:v>Sweden</c:v>
                </c:pt>
                <c:pt idx="4">
                  <c:v>Latvia</c:v>
                </c:pt>
                <c:pt idx="5">
                  <c:v>France</c:v>
                </c:pt>
                <c:pt idx="6">
                  <c:v>Slovenia</c:v>
                </c:pt>
                <c:pt idx="7">
                  <c:v>Spain</c:v>
                </c:pt>
                <c:pt idx="8">
                  <c:v>Czech Rep.</c:v>
                </c:pt>
                <c:pt idx="9">
                  <c:v>Germany</c:v>
                </c:pt>
                <c:pt idx="10">
                  <c:v>Lithuania</c:v>
                </c:pt>
                <c:pt idx="11">
                  <c:v>Croatia</c:v>
                </c:pt>
                <c:pt idx="12">
                  <c:v>Slovakia</c:v>
                </c:pt>
                <c:pt idx="13">
                  <c:v>Portugal</c:v>
                </c:pt>
                <c:pt idx="14">
                  <c:v>United Kingdom</c:v>
                </c:pt>
                <c:pt idx="15">
                  <c:v>Estonia</c:v>
                </c:pt>
                <c:pt idx="16">
                  <c:v>Netherlands</c:v>
                </c:pt>
                <c:pt idx="17">
                  <c:v>Belgium</c:v>
                </c:pt>
                <c:pt idx="18">
                  <c:v>Romania</c:v>
                </c:pt>
                <c:pt idx="19">
                  <c:v>Luxembourg</c:v>
                </c:pt>
                <c:pt idx="20">
                  <c:v>Poland</c:v>
                </c:pt>
                <c:pt idx="21">
                  <c:v>Ireland</c:v>
                </c:pt>
                <c:pt idx="22">
                  <c:v>Italy</c:v>
                </c:pt>
                <c:pt idx="23">
                  <c:v>Denmark</c:v>
                </c:pt>
                <c:pt idx="24">
                  <c:v>Malta</c:v>
                </c:pt>
                <c:pt idx="25">
                  <c:v>Austria</c:v>
                </c:pt>
              </c:strCache>
            </c:strRef>
          </c:cat>
          <c:val>
            <c:numRef>
              <c:f>Feuil1!$B$3:$B$28</c:f>
              <c:numCache>
                <c:formatCode>0%</c:formatCode>
                <c:ptCount val="26"/>
                <c:pt idx="0">
                  <c:v>0.2</c:v>
                </c:pt>
                <c:pt idx="1">
                  <c:v>0.16</c:v>
                </c:pt>
                <c:pt idx="2">
                  <c:v>0.16</c:v>
                </c:pt>
                <c:pt idx="3">
                  <c:v>0.16</c:v>
                </c:pt>
                <c:pt idx="4" formatCode="0.00%">
                  <c:v>0.154</c:v>
                </c:pt>
                <c:pt idx="5">
                  <c:v>0.15</c:v>
                </c:pt>
                <c:pt idx="6">
                  <c:v>0.15</c:v>
                </c:pt>
                <c:pt idx="7">
                  <c:v>0.13</c:v>
                </c:pt>
                <c:pt idx="8">
                  <c:v>0.13</c:v>
                </c:pt>
                <c:pt idx="9">
                  <c:v>0.12</c:v>
                </c:pt>
                <c:pt idx="10">
                  <c:v>0.12</c:v>
                </c:pt>
                <c:pt idx="11" formatCode="0.00%">
                  <c:v>0.11899999999999999</c:v>
                </c:pt>
                <c:pt idx="12" formatCode="0.00%">
                  <c:v>0.115</c:v>
                </c:pt>
                <c:pt idx="13" formatCode="0.00%">
                  <c:v>0.113</c:v>
                </c:pt>
                <c:pt idx="14">
                  <c:v>0.11</c:v>
                </c:pt>
                <c:pt idx="15">
                  <c:v>0.1</c:v>
                </c:pt>
                <c:pt idx="16" formatCode="0.00%">
                  <c:v>9.8000000000000004E-2</c:v>
                </c:pt>
                <c:pt idx="17" formatCode="0.00%">
                  <c:v>8.2000000000000003E-2</c:v>
                </c:pt>
                <c:pt idx="18" formatCode="0.00%">
                  <c:v>7.3999999999999996E-2</c:v>
                </c:pt>
                <c:pt idx="19" formatCode="0.00%">
                  <c:v>6.7000000000000004E-2</c:v>
                </c:pt>
                <c:pt idx="20" formatCode="0.00%">
                  <c:v>6.4000000000000001E-2</c:v>
                </c:pt>
                <c:pt idx="21" formatCode="0.00%">
                  <c:v>6.4000000000000001E-2</c:v>
                </c:pt>
                <c:pt idx="22" formatCode="0.00%">
                  <c:v>5.2999999999999999E-2</c:v>
                </c:pt>
                <c:pt idx="23" formatCode="0.00%">
                  <c:v>5.1999999999999998E-2</c:v>
                </c:pt>
                <c:pt idx="24" formatCode="0.00%">
                  <c:v>5.0999999999999997E-2</c:v>
                </c:pt>
                <c:pt idx="25" formatCode="0.00%">
                  <c:v>2.6666666666666668E-2</c:v>
                </c:pt>
              </c:numCache>
            </c:numRef>
          </c:val>
          <c:extLst>
            <c:ext xmlns:c16="http://schemas.microsoft.com/office/drawing/2014/chart" uri="{C3380CC4-5D6E-409C-BE32-E72D297353CC}">
              <c16:uniqueId val="{00000000-8467-4783-A5B7-D0AE61B2619E}"/>
            </c:ext>
          </c:extLst>
        </c:ser>
        <c:dLbls>
          <c:showLegendKey val="0"/>
          <c:showVal val="0"/>
          <c:showCatName val="0"/>
          <c:showSerName val="0"/>
          <c:showPercent val="0"/>
          <c:showBubbleSize val="0"/>
        </c:dLbls>
        <c:gapWidth val="219"/>
        <c:overlap val="-27"/>
        <c:axId val="458508024"/>
        <c:axId val="458503544"/>
      </c:barChart>
      <c:catAx>
        <c:axId val="458508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58503544"/>
        <c:crosses val="autoZero"/>
        <c:auto val="1"/>
        <c:lblAlgn val="ctr"/>
        <c:lblOffset val="100"/>
        <c:noMultiLvlLbl val="0"/>
      </c:catAx>
      <c:valAx>
        <c:axId val="4585035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58508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96F729-9F79-466D-BEBA-65EC1DB7EABC}" type="datetimeFigureOut">
              <a:rPr lang="en-GB" smtClean="0"/>
              <a:t>10/03/2021</a:t>
            </a:fld>
            <a:endParaRPr lang="en-GB"/>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CD6367-52DD-4322-A39B-450C8C891725}" type="slidenum">
              <a:rPr lang="en-GB" smtClean="0"/>
              <a:t>‹N°›</a:t>
            </a:fld>
            <a:endParaRPr lang="en-GB"/>
          </a:p>
        </p:txBody>
      </p:sp>
    </p:spTree>
    <p:extLst>
      <p:ext uri="{BB962C8B-B14F-4D97-AF65-F5344CB8AC3E}">
        <p14:creationId xmlns:p14="http://schemas.microsoft.com/office/powerpoint/2010/main" val="2850493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EC9FE6-179F-4A9F-9767-B97B9D38F046}" type="datetime1">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71578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8EB0636-4B92-4AEB-A720-4F7D7D3691CE}" type="datetime1">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4236499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005E21-7271-4918-A001-8024078ACF6F}" type="datetime1">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360097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46A265-2F6B-4E25-A514-1E1C693A824E}" type="datetime1">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47469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EB307DA-D095-4542-ABF0-95AEEEF0C44D}" type="datetime1">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388884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8B9D6E-66E5-4353-9DE9-177A00735A45}" type="datetime1">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11554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2BCB327-7CA9-4139-B1C3-C6DE7D91F463}" type="datetime1">
              <a:rPr lang="en-GB" smtClean="0"/>
              <a:t>10/03/2021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725558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AE9C426-93EF-4AB1-886F-26CE936F0DCE}" type="datetime1">
              <a:rPr lang="en-GB" smtClean="0"/>
              <a:t>10/03/2021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382441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81268-BD91-47F0-BC1C-181A2744D506}" type="datetime1">
              <a:rPr lang="en-GB" smtClean="0"/>
              <a:t>10/03/2021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98956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4468CF-3B09-4CC6-B4A8-7248A4799114}" type="datetime1">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73720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149CB42-3D90-49D2-B107-D412D8762E27}" type="datetime1">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45255E-57AB-4F7C-8624-AF5085EF2CBA}" type="slidenum">
              <a:rPr lang="en-GB" smtClean="0"/>
              <a:t>‹N°›</a:t>
            </a:fld>
            <a:endParaRPr lang="en-GB"/>
          </a:p>
        </p:txBody>
      </p:sp>
    </p:spTree>
    <p:extLst>
      <p:ext uri="{BB962C8B-B14F-4D97-AF65-F5344CB8AC3E}">
        <p14:creationId xmlns:p14="http://schemas.microsoft.com/office/powerpoint/2010/main" val="1404005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502EC63-18FB-4FC7-AC2A-BF3DC7C27FF2}" type="datetime1">
              <a:rPr lang="en-GB" smtClean="0"/>
              <a:t>10/03/2021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D45255E-57AB-4F7C-8624-AF5085EF2CBA}" type="slidenum">
              <a:rPr lang="en-GB" smtClean="0"/>
              <a:t>‹N°›</a:t>
            </a:fld>
            <a:endParaRPr lang="en-GB"/>
          </a:p>
        </p:txBody>
      </p:sp>
    </p:spTree>
    <p:extLst>
      <p:ext uri="{BB962C8B-B14F-4D97-AF65-F5344CB8AC3E}">
        <p14:creationId xmlns:p14="http://schemas.microsoft.com/office/powerpoint/2010/main" val="14313541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eta-defense.fr/2021/03/08/les-couts-et-les-performances-du-f35-sont-la-cible-de-la-commission-defense-de-la-chambre-des-representants/?utm_source=rss&amp;utm_medium=rss&amp;utm_campaign=les-couts-et-les-performances-du-f35-sont-la-cible-de-la-commission-defense-de-la-chambre-des-representants" TargetMode="External"/><Relationship Id="rId3" Type="http://schemas.openxmlformats.org/officeDocument/2006/relationships/image" Target="../media/image2.svg"/><Relationship Id="rId7" Type="http://schemas.openxmlformats.org/officeDocument/2006/relationships/hyperlink" Target="https://www.dassault-aviation.tv/resultats_annuels_2020_questions_reponses-1952-fr.htm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nato.int/nato_static_fl2014/assets/pdf/2020/7/pdf/200713-2018-Summary-NR-to-NCGP.pdf" TargetMode="External"/><Relationship Id="rId5" Type="http://schemas.openxmlformats.org/officeDocument/2006/relationships/image" Target="../media/image4.svg"/><Relationship Id="rId10" Type="http://schemas.openxmlformats.org/officeDocument/2006/relationships/chart" Target="../charts/chart1.xml"/><Relationship Id="rId4" Type="http://schemas.openxmlformats.org/officeDocument/2006/relationships/image" Target="../media/image3.png"/><Relationship Id="rId9" Type="http://schemas.openxmlformats.org/officeDocument/2006/relationships/hyperlink" Target="https://www.thalesgroup.com/fr/monde/espace/press-release/thales-alenia-space-jouera-role-majeur-bord-galileo-2eme-generation-et"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europarl.europa.eu/RegData/etudes/ATAG/2021/662610/EPRS_ATA(2021)662610_EN.pdf" TargetMode="External"/><Relationship Id="rId3" Type="http://schemas.openxmlformats.org/officeDocument/2006/relationships/image" Target="../media/image2.svg"/><Relationship Id="rId7" Type="http://schemas.openxmlformats.org/officeDocument/2006/relationships/hyperlink" Target="http://www.opex360.com/2021/03/05/le-secretaire-general-de-lotan-critique-lidee-dautonomie-strategique-europeenn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nato.int/cps/en/natohq/opinions_181812.htm" TargetMode="External"/><Relationship Id="rId11" Type="http://schemas.openxmlformats.org/officeDocument/2006/relationships/hyperlink" Target="https://ac.nato.int/archive/2021/ESP_1ST_BLK_SEA" TargetMode="External"/><Relationship Id="rId5" Type="http://schemas.openxmlformats.org/officeDocument/2006/relationships/image" Target="../media/image4.svg"/><Relationship Id="rId10" Type="http://schemas.openxmlformats.org/officeDocument/2006/relationships/hyperlink" Target="https://www.defense.gouv.fr/operations/actualites2/breves/clemenceau-21-depart-du-groupe-aeronaval-en-mission-operationnelle" TargetMode="External"/><Relationship Id="rId4" Type="http://schemas.openxmlformats.org/officeDocument/2006/relationships/image" Target="../media/image3.png"/><Relationship Id="rId9" Type="http://schemas.openxmlformats.org/officeDocument/2006/relationships/hyperlink" Target="https://twitter.com/AtlanticCouncil/status/136427135237560729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lemento grafico 13">
            <a:extLst>
              <a:ext uri="{FF2B5EF4-FFF2-40B4-BE49-F238E27FC236}">
                <a16:creationId xmlns:a16="http://schemas.microsoft.com/office/drawing/2014/main" id="{A543DB55-BD53-4763-ACE6-E490D2759B65}"/>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 y="-602774"/>
            <a:ext cx="7557770" cy="12552802"/>
          </a:xfrm>
          <a:prstGeom prst="rect">
            <a:avLst/>
          </a:prstGeom>
        </p:spPr>
      </p:pic>
      <p:pic>
        <p:nvPicPr>
          <p:cNvPr id="7" name="Elemento grafico 25">
            <a:extLst>
              <a:ext uri="{FF2B5EF4-FFF2-40B4-BE49-F238E27FC236}">
                <a16:creationId xmlns:a16="http://schemas.microsoft.com/office/drawing/2014/main" id="{0568BC21-85F0-420B-B563-0A67A33864B1}"/>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2347255"/>
            <a:ext cx="7741285" cy="8216265"/>
          </a:xfrm>
          <a:prstGeom prst="rect">
            <a:avLst/>
          </a:prstGeom>
        </p:spPr>
      </p:pic>
      <p:sp>
        <p:nvSpPr>
          <p:cNvPr id="8" name="Rettangolo 14">
            <a:extLst>
              <a:ext uri="{FF2B5EF4-FFF2-40B4-BE49-F238E27FC236}">
                <a16:creationId xmlns:a16="http://schemas.microsoft.com/office/drawing/2014/main" id="{40FEEDCC-9AE6-4381-87E9-7A83AF3F4F31}"/>
              </a:ext>
            </a:extLst>
          </p:cNvPr>
          <p:cNvSpPr/>
          <p:nvPr/>
        </p:nvSpPr>
        <p:spPr>
          <a:xfrm>
            <a:off x="3462972" y="0"/>
            <a:ext cx="4095750" cy="1113155"/>
          </a:xfrm>
          <a:prstGeom prst="rect">
            <a:avLst/>
          </a:prstGeom>
          <a:solidFill>
            <a:srgbClr val="000344"/>
          </a:solidFill>
          <a:ln>
            <a:solidFill>
              <a:srgbClr val="00034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en-US" sz="2600" b="0" i="0" u="none" strike="noStrike" kern="1200" cap="none" spc="0" normalizeH="0" baseline="0" noProof="0" dirty="0">
                <a:ln>
                  <a:noFill/>
                </a:ln>
                <a:solidFill>
                  <a:srgbClr val="FFFFFF"/>
                </a:solidFill>
                <a:effectLst/>
                <a:uLnTx/>
                <a:uFillTx/>
                <a:latin typeface="Aileron" panose="00000500000000000000" pitchFamily="50" charset="0"/>
                <a:ea typeface="Calibri" panose="020F0502020204030204" pitchFamily="34" charset="0"/>
                <a:cs typeface="Times New Roman" panose="02020603050405020304" pitchFamily="18" charset="0"/>
              </a:rPr>
              <a:t>EDN News Feed –</a:t>
            </a:r>
            <a:r>
              <a:rPr kumimoji="0" lang="en-US" sz="2800" b="0" i="0" u="none" strike="noStrike" kern="1200" cap="none" spc="0" normalizeH="0" baseline="0" noProof="0" dirty="0">
                <a:ln>
                  <a:noFill/>
                </a:ln>
                <a:solidFill>
                  <a:srgbClr val="FFFFFF"/>
                </a:solidFill>
                <a:effectLst/>
                <a:uLnTx/>
                <a:uFillTx/>
                <a:latin typeface="Aileron" panose="00000500000000000000" pitchFamily="50" charset="0"/>
                <a:ea typeface="Calibri" panose="020F0502020204030204" pitchFamily="34" charset="0"/>
                <a:cs typeface="Times New Roman" panose="02020603050405020304" pitchFamily="18" charset="0"/>
              </a:rPr>
              <a:t> </a:t>
            </a:r>
            <a:r>
              <a:rPr kumimoji="0" lang="en-US" sz="2600" b="0" i="0" u="none" strike="noStrike" kern="1200" cap="none" spc="0" normalizeH="0" baseline="0" noProof="0" dirty="0">
                <a:ln>
                  <a:noFill/>
                </a:ln>
                <a:solidFill>
                  <a:srgbClr val="FFFFFF"/>
                </a:solidFill>
                <a:effectLst/>
                <a:uLnTx/>
                <a:uFillTx/>
                <a:latin typeface="Aileron" panose="00000500000000000000" pitchFamily="50" charset="0"/>
                <a:ea typeface="Calibri" panose="020F0502020204030204" pitchFamily="34" charset="0"/>
                <a:cs typeface="Times New Roman" panose="02020603050405020304" pitchFamily="18" charset="0"/>
              </a:rPr>
              <a:t>N°17</a:t>
            </a:r>
            <a:endParaRPr kumimoji="0" lang="fr-FR" sz="1200" b="0" i="0" u="none" strike="noStrike" kern="1200" cap="none" spc="0" normalizeH="0" baseline="0" noProof="0" dirty="0">
              <a:ln>
                <a:noFill/>
              </a:ln>
              <a:solidFill>
                <a:prstClr val="black"/>
              </a:solidFill>
              <a:effectLst/>
              <a:uLnTx/>
              <a:uFillTx/>
              <a:latin typeface="Aileron" panose="00000500000000000000" pitchFamily="50"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lang="en-US" sz="2600" dirty="0">
                <a:solidFill>
                  <a:srgbClr val="FFFFFF"/>
                </a:solidFill>
                <a:latin typeface="Aileron" panose="00000500000000000000" pitchFamily="50" charset="0"/>
                <a:ea typeface="Calibri" panose="020F0502020204030204" pitchFamily="34" charset="0"/>
                <a:cs typeface="Times New Roman" panose="02020603050405020304" pitchFamily="18" charset="0"/>
              </a:rPr>
              <a:t>09</a:t>
            </a:r>
            <a:r>
              <a:rPr kumimoji="0" lang="en-US" sz="2600" b="0" i="0" u="none" strike="noStrike" kern="1200" cap="none" spc="0" normalizeH="0" baseline="0" noProof="0" dirty="0">
                <a:ln>
                  <a:noFill/>
                </a:ln>
                <a:solidFill>
                  <a:srgbClr val="FFFFFF"/>
                </a:solidFill>
                <a:effectLst/>
                <a:uLnTx/>
                <a:uFillTx/>
                <a:latin typeface="Aileron" panose="00000500000000000000" pitchFamily="50" charset="0"/>
                <a:ea typeface="Calibri" panose="020F0502020204030204" pitchFamily="34" charset="0"/>
                <a:cs typeface="Times New Roman" panose="02020603050405020304" pitchFamily="18" charset="0"/>
              </a:rPr>
              <a:t>/03/21</a:t>
            </a:r>
            <a:endParaRPr lang="fr-FR" dirty="0">
              <a:latin typeface="Aileron" panose="00000500000000000000" pitchFamily="50" charset="0"/>
            </a:endParaRPr>
          </a:p>
        </p:txBody>
      </p:sp>
      <p:pic>
        <p:nvPicPr>
          <p:cNvPr id="10" name="Elemento grafico 23">
            <a:extLst>
              <a:ext uri="{FF2B5EF4-FFF2-40B4-BE49-F238E27FC236}">
                <a16:creationId xmlns:a16="http://schemas.microsoft.com/office/drawing/2014/main" id="{9A5CDF43-B41B-4430-9727-B70EEA40EC40}"/>
              </a:ext>
            </a:extLst>
          </p:cNvPr>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r="29422" b="56114"/>
          <a:stretch/>
        </p:blipFill>
        <p:spPr>
          <a:xfrm>
            <a:off x="-1206456" y="-1930942"/>
            <a:ext cx="4065769" cy="3575707"/>
          </a:xfrm>
          <a:prstGeom prst="rect">
            <a:avLst/>
          </a:prstGeom>
        </p:spPr>
      </p:pic>
      <p:sp>
        <p:nvSpPr>
          <p:cNvPr id="11" name="Casella di testo 2">
            <a:extLst>
              <a:ext uri="{FF2B5EF4-FFF2-40B4-BE49-F238E27FC236}">
                <a16:creationId xmlns:a16="http://schemas.microsoft.com/office/drawing/2014/main" id="{A50F94DD-89A3-4674-AA53-B109A44E6190}"/>
              </a:ext>
            </a:extLst>
          </p:cNvPr>
          <p:cNvSpPr txBox="1"/>
          <p:nvPr/>
        </p:nvSpPr>
        <p:spPr>
          <a:xfrm>
            <a:off x="0" y="1509296"/>
            <a:ext cx="7558722" cy="308160"/>
          </a:xfrm>
          <a:prstGeom prst="rect">
            <a:avLst/>
          </a:prstGeom>
          <a:solidFill>
            <a:srgbClr val="000344"/>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07000"/>
              </a:lnSpc>
              <a:spcAft>
                <a:spcPts val="800"/>
              </a:spcAft>
            </a:pP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International </a:t>
            </a:r>
            <a:r>
              <a:rPr lang="fr-FR" sz="1400" b="1" dirty="0" err="1">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Women’s</a:t>
            </a: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a:t>
            </a:r>
            <a:r>
              <a:rPr lang="fr-FR" sz="1400" b="1" dirty="0">
                <a:solidFill>
                  <a:schemeClr val="bg1"/>
                </a:solidFill>
                <a:latin typeface="Aileron" panose="00000500000000000000" pitchFamily="50" charset="0"/>
                <a:ea typeface="Calibri" panose="020F0502020204030204" pitchFamily="34" charset="0"/>
                <a:cs typeface="Times New Roman" panose="02020603050405020304" pitchFamily="18" charset="0"/>
              </a:rPr>
              <a:t>Day: </a:t>
            </a:r>
            <a:r>
              <a:rPr lang="fr-FR" sz="1400" b="1" dirty="0" err="1">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Women</a:t>
            </a: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proportion of </a:t>
            </a:r>
            <a:r>
              <a:rPr lang="fr-FR" sz="1400" b="1" dirty="0" err="1">
                <a:solidFill>
                  <a:schemeClr val="bg1"/>
                </a:solidFill>
                <a:latin typeface="Aileron" panose="00000500000000000000" pitchFamily="50" charset="0"/>
                <a:ea typeface="Calibri" panose="020F0502020204030204" pitchFamily="34" charset="0"/>
                <a:cs typeface="Times New Roman" panose="02020603050405020304" pitchFamily="18" charset="0"/>
              </a:rPr>
              <a:t>E</a:t>
            </a:r>
            <a:r>
              <a:rPr lang="fr-FR" sz="1400" b="1" dirty="0" err="1">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uropean</a:t>
            </a: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a:t>
            </a:r>
            <a:r>
              <a:rPr lang="fr-FR" sz="1400" b="1" dirty="0" err="1">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armed</a:t>
            </a: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forces </a:t>
            </a:r>
            <a:r>
              <a:rPr lang="fr-FR" sz="1400" b="1" baseline="30000" dirty="0">
                <a:solidFill>
                  <a:schemeClr val="bg1"/>
                </a:solidFill>
                <a:effectLst/>
                <a:latin typeface="Century Gothic"/>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EN</a:t>
            </a:r>
            <a:r>
              <a:rPr lang="fr-FR" sz="1400" b="1" baseline="30000" dirty="0">
                <a:solidFill>
                  <a:schemeClr val="bg1"/>
                </a:solidFill>
                <a:effectLst/>
                <a:latin typeface="Century Gothic"/>
                <a:ea typeface="Calibri" panose="020F0502020204030204" pitchFamily="34" charset="0"/>
                <a:cs typeface="Times New Roman" panose="02020603050405020304" pitchFamily="18" charset="0"/>
              </a:rPr>
              <a:t> </a:t>
            </a: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a:t>
            </a:r>
            <a:endParaRPr lang="fr-FR" sz="1200"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endParaRPr>
          </a:p>
          <a:p>
            <a:pPr algn="just">
              <a:lnSpc>
                <a:spcPct val="107000"/>
              </a:lnSpc>
              <a:spcAft>
                <a:spcPts val="800"/>
              </a:spcAft>
            </a:pPr>
            <a:r>
              <a:rPr lang="en-US" sz="1400" baseline="30000" dirty="0">
                <a:solidFill>
                  <a:schemeClr val="bg1"/>
                </a:solidFill>
                <a:latin typeface="Aileron" panose="00000500000000000000" pitchFamily="50" charset="0"/>
              </a:rPr>
              <a:t>FR </a:t>
            </a:r>
            <a:endParaRPr lang="fr-FR" sz="1400" baseline="30000" dirty="0">
              <a:solidFill>
                <a:schemeClr val="bg1"/>
              </a:solidFill>
              <a:latin typeface="Aileron" panose="00000500000000000000" pitchFamily="50" charset="0"/>
            </a:endParaRPr>
          </a:p>
          <a:p>
            <a:pPr algn="just">
              <a:lnSpc>
                <a:spcPct val="107000"/>
              </a:lnSpc>
              <a:spcAft>
                <a:spcPts val="800"/>
              </a:spcAft>
            </a:pPr>
            <a:endParaRPr lang="fr-FR" sz="1200"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b="1" baseline="30000"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a:t>
            </a:r>
            <a:endParaRPr lang="fr-FR" sz="1200"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endParaRPr>
          </a:p>
        </p:txBody>
      </p:sp>
      <p:sp>
        <p:nvSpPr>
          <p:cNvPr id="12" name="Casella di testo 3">
            <a:extLst>
              <a:ext uri="{FF2B5EF4-FFF2-40B4-BE49-F238E27FC236}">
                <a16:creationId xmlns:a16="http://schemas.microsoft.com/office/drawing/2014/main" id="{1563383D-681B-438A-9DF6-DF39F8DC28A2}"/>
              </a:ext>
            </a:extLst>
          </p:cNvPr>
          <p:cNvSpPr txBox="1"/>
          <p:nvPr/>
        </p:nvSpPr>
        <p:spPr>
          <a:xfrm>
            <a:off x="638492" y="1892413"/>
            <a:ext cx="6282690" cy="3353363"/>
          </a:xfrm>
          <a:prstGeom prst="rect">
            <a:avLst/>
          </a:prstGeom>
          <a:solidFill>
            <a:schemeClr val="bg1">
              <a:lumMod val="95000"/>
            </a:schemeClr>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80000" algn="just">
              <a:lnSpc>
                <a:spcPct val="107000"/>
              </a:lnSpc>
            </a:pPr>
            <a:r>
              <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For the International Women’s Day, here is below the percentage of women soldiers in the European armies. </a:t>
            </a:r>
          </a:p>
          <a:p>
            <a:pPr indent="180000" algn="just">
              <a:lnSpc>
                <a:spcPct val="107000"/>
              </a:lnSpc>
            </a:pPr>
            <a:r>
              <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This amount is increasing in several countries, as more and more positions and units open for women recruitment.  </a:t>
            </a: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indent="180000" algn="just">
              <a:lnSpc>
                <a:spcPct val="107000"/>
              </a:lnSpc>
            </a:pPr>
            <a:r>
              <a:rPr lang="en-GB" sz="1020" i="1"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Note: no figures found for Finland, Norway and Cyprus </a:t>
            </a:r>
          </a:p>
          <a:p>
            <a:pPr indent="180000"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p:txBody>
      </p:sp>
      <p:sp>
        <p:nvSpPr>
          <p:cNvPr id="13" name="Rettangolo 4">
            <a:extLst>
              <a:ext uri="{FF2B5EF4-FFF2-40B4-BE49-F238E27FC236}">
                <a16:creationId xmlns:a16="http://schemas.microsoft.com/office/drawing/2014/main" id="{336EE12A-EB83-4429-B9D0-18801A62396C}"/>
              </a:ext>
            </a:extLst>
          </p:cNvPr>
          <p:cNvSpPr/>
          <p:nvPr/>
        </p:nvSpPr>
        <p:spPr>
          <a:xfrm>
            <a:off x="428400" y="1892413"/>
            <a:ext cx="111600" cy="3353363"/>
          </a:xfrm>
          <a:prstGeom prst="rect">
            <a:avLst/>
          </a:prstGeom>
          <a:solidFill>
            <a:srgbClr val="00034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4" name="Casella di testo 5">
            <a:extLst>
              <a:ext uri="{FF2B5EF4-FFF2-40B4-BE49-F238E27FC236}">
                <a16:creationId xmlns:a16="http://schemas.microsoft.com/office/drawing/2014/main" id="{7AB96566-9149-4F42-A426-7D3E0D32917D}"/>
              </a:ext>
            </a:extLst>
          </p:cNvPr>
          <p:cNvSpPr txBox="1"/>
          <p:nvPr/>
        </p:nvSpPr>
        <p:spPr>
          <a:xfrm>
            <a:off x="0" y="5570868"/>
            <a:ext cx="7557770" cy="309600"/>
          </a:xfrm>
          <a:prstGeom prst="rect">
            <a:avLst/>
          </a:prstGeom>
          <a:solidFill>
            <a:srgbClr val="000344"/>
          </a:solidFill>
          <a:ln w="6350">
            <a:solidFill>
              <a:schemeClr val="bg1"/>
            </a:solidFill>
          </a:ln>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just">
              <a:lnSpc>
                <a:spcPct val="107000"/>
              </a:lnSpc>
              <a:spcAft>
                <a:spcPts val="800"/>
              </a:spcAft>
              <a:defRPr sz="1400" b="1">
                <a:solidFill>
                  <a:schemeClr val="bg1"/>
                </a:solidFill>
                <a:effectLst/>
                <a:latin typeface="Century Gothic"/>
                <a:ea typeface="Calibri" panose="020F0502020204030204" pitchFamily="34" charset="0"/>
                <a:cs typeface="Times New Roman" panose="02020603050405020304" pitchFamily="18" charset="0"/>
              </a:defRPr>
            </a:lvl1pPr>
          </a:lstStyle>
          <a:p>
            <a:pPr algn="r"/>
            <a:r>
              <a:rPr lang="en-US" dirty="0">
                <a:latin typeface="Aileron" panose="00000500000000000000" pitchFamily="50" charset="0"/>
              </a:rPr>
              <a:t>News on industry: FCAS, F35 purchases, Galileo </a:t>
            </a:r>
            <a:r>
              <a:rPr lang="en-US" baseline="30000" dirty="0">
                <a:hlinkClick r:id="rId7">
                  <a:extLst>
                    <a:ext uri="{A12FA001-AC4F-418D-AE19-62706E023703}">
                      <ahyp:hlinkClr xmlns:ahyp="http://schemas.microsoft.com/office/drawing/2018/hyperlinkcolor" val="tx"/>
                    </a:ext>
                  </a:extLst>
                </a:hlinkClick>
              </a:rPr>
              <a:t>FR</a:t>
            </a:r>
            <a:r>
              <a:rPr lang="en-US" baseline="30000" dirty="0"/>
              <a:t> </a:t>
            </a:r>
            <a:r>
              <a:rPr lang="en-US" baseline="30000" dirty="0">
                <a:hlinkClick r:id="rId8">
                  <a:extLst>
                    <a:ext uri="{A12FA001-AC4F-418D-AE19-62706E023703}">
                      <ahyp:hlinkClr xmlns:ahyp="http://schemas.microsoft.com/office/drawing/2018/hyperlinkcolor" val="tx"/>
                    </a:ext>
                  </a:extLst>
                </a:hlinkClick>
              </a:rPr>
              <a:t>FR</a:t>
            </a:r>
            <a:r>
              <a:rPr lang="en-US" baseline="30000" dirty="0"/>
              <a:t> </a:t>
            </a:r>
            <a:r>
              <a:rPr lang="en-US" baseline="30000" dirty="0">
                <a:hlinkClick r:id="rId9">
                  <a:extLst>
                    <a:ext uri="{A12FA001-AC4F-418D-AE19-62706E023703}">
                      <ahyp:hlinkClr xmlns:ahyp="http://schemas.microsoft.com/office/drawing/2018/hyperlinkcolor" val="tx"/>
                    </a:ext>
                  </a:extLst>
                </a:hlinkClick>
              </a:rPr>
              <a:t>FR</a:t>
            </a:r>
            <a:r>
              <a:rPr lang="en-US" dirty="0"/>
              <a:t> 		</a:t>
            </a:r>
            <a:endParaRPr lang="fr-FR" dirty="0"/>
          </a:p>
        </p:txBody>
      </p:sp>
      <p:sp>
        <p:nvSpPr>
          <p:cNvPr id="15" name="Casella di testo 6">
            <a:extLst>
              <a:ext uri="{FF2B5EF4-FFF2-40B4-BE49-F238E27FC236}">
                <a16:creationId xmlns:a16="http://schemas.microsoft.com/office/drawing/2014/main" id="{BBCECB58-9896-4981-AC26-1E4FFEC06C0F}"/>
              </a:ext>
            </a:extLst>
          </p:cNvPr>
          <p:cNvSpPr txBox="1"/>
          <p:nvPr/>
        </p:nvSpPr>
        <p:spPr>
          <a:xfrm>
            <a:off x="638837" y="6029972"/>
            <a:ext cx="6282000" cy="3879757"/>
          </a:xfrm>
          <a:prstGeom prst="rect">
            <a:avLst/>
          </a:prstGeom>
          <a:solidFill>
            <a:schemeClr val="bg1">
              <a:lumMod val="95000"/>
            </a:schemeClr>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72000" algn="just">
              <a:lnSpc>
                <a:spcPct val="107000"/>
              </a:lnSpc>
            </a:pPr>
            <a:r>
              <a:rPr lang="en-GB" sz="1020" b="1" dirty="0">
                <a:effectLst/>
                <a:latin typeface="Aileron" panose="00000500000000000000" pitchFamily="50" charset="0"/>
                <a:ea typeface="Times New Roman" panose="02020603050405020304" pitchFamily="18" charset="0"/>
                <a:cs typeface="Times New Roman" panose="02020603050405020304" pitchFamily="18" charset="0"/>
              </a:rPr>
              <a:t>FCAS: </a:t>
            </a:r>
            <a:r>
              <a:rPr lang="en-GB" sz="1020" b="1" dirty="0">
                <a:latin typeface="Aileron" panose="00000500000000000000" pitchFamily="50" charset="0"/>
                <a:ea typeface="Times New Roman" panose="02020603050405020304" pitchFamily="18" charset="0"/>
                <a:cs typeface="Times New Roman" panose="02020603050405020304" pitchFamily="18" charset="0"/>
              </a:rPr>
              <a:t>clarifications and “plan B” </a:t>
            </a:r>
            <a:r>
              <a:rPr lang="en-GB" sz="1020" b="1" dirty="0">
                <a:effectLst/>
                <a:latin typeface="Aileron" panose="00000500000000000000" pitchFamily="50" charset="0"/>
                <a:ea typeface="Times New Roman" panose="02020603050405020304" pitchFamily="18" charset="0"/>
                <a:cs typeface="Times New Roman" panose="02020603050405020304" pitchFamily="18" charset="0"/>
              </a:rPr>
              <a:t>for Dassault CEO</a:t>
            </a:r>
          </a:p>
          <a:p>
            <a:pPr indent="72000" algn="just">
              <a:lnSpc>
                <a:spcPct val="107000"/>
              </a:lnSpc>
            </a:pPr>
            <a:r>
              <a:rPr lang="en-GB" sz="1020" dirty="0">
                <a:effectLst/>
                <a:latin typeface="Aileron" panose="00000500000000000000" pitchFamily="50" charset="0"/>
                <a:ea typeface="Times New Roman" panose="02020603050405020304" pitchFamily="18" charset="0"/>
                <a:cs typeface="Times New Roman" panose="02020603050405020304" pitchFamily="18" charset="0"/>
              </a:rPr>
              <a:t>The FCAS project i</a:t>
            </a:r>
            <a:r>
              <a:rPr lang="en-GB" sz="1020" dirty="0">
                <a:latin typeface="Aileron" panose="00000500000000000000" pitchFamily="50" charset="0"/>
                <a:ea typeface="Times New Roman" panose="02020603050405020304" pitchFamily="18" charset="0"/>
                <a:cs typeface="Times New Roman" panose="02020603050405020304" pitchFamily="18" charset="0"/>
              </a:rPr>
              <a:t>s undergoing some turbulences lately. After difficulties assessed about intellectual property and workload sharing, voices in Germany began pleading for a national demonstrator to preserve Eurofighter competencies, Dassault Aviation being leader for the NGF. </a:t>
            </a:r>
          </a:p>
          <a:p>
            <a:pPr indent="72000" algn="just">
              <a:lnSpc>
                <a:spcPct val="107000"/>
              </a:lnSpc>
            </a:pPr>
            <a:r>
              <a:rPr lang="en-GB" sz="1020" dirty="0">
                <a:effectLst/>
                <a:latin typeface="Aileron" panose="00000500000000000000" pitchFamily="50" charset="0"/>
                <a:ea typeface="Times New Roman" panose="02020603050405020304" pitchFamily="18" charset="0"/>
                <a:cs typeface="Times New Roman" panose="02020603050405020304" pitchFamily="18" charset="0"/>
              </a:rPr>
              <a:t>Recently, while presenting the yearly results of the firm, Dassault Aviation CEO, Mr. Trappier, stated that “the creator remains the master of its intellectual property”, but that ther</a:t>
            </a:r>
            <a:r>
              <a:rPr lang="en-GB" sz="1020" dirty="0">
                <a:latin typeface="Aileron" panose="00000500000000000000" pitchFamily="50" charset="0"/>
                <a:ea typeface="Times New Roman" panose="02020603050405020304" pitchFamily="18" charset="0"/>
                <a:cs typeface="Times New Roman" panose="02020603050405020304" pitchFamily="18" charset="0"/>
              </a:rPr>
              <a:t>e will be </a:t>
            </a:r>
            <a:r>
              <a:rPr lang="en-GB" sz="1020" dirty="0">
                <a:effectLst/>
                <a:latin typeface="Aileron" panose="00000500000000000000" pitchFamily="50" charset="0"/>
                <a:ea typeface="Times New Roman" panose="02020603050405020304" pitchFamily="18" charset="0"/>
                <a:cs typeface="Times New Roman" panose="02020603050405020304" pitchFamily="18" charset="0"/>
              </a:rPr>
              <a:t>no “black boxes” on the aircraft. In addition, he estimates that in current talks, the workload sharing is too complicated for his work as technical leader. </a:t>
            </a:r>
            <a:r>
              <a:rPr lang="en-GB" sz="1020" dirty="0">
                <a:latin typeface="Aileron" panose="00000500000000000000" pitchFamily="50" charset="0"/>
                <a:ea typeface="Times New Roman" panose="02020603050405020304" pitchFamily="18" charset="0"/>
                <a:cs typeface="Times New Roman" panose="02020603050405020304" pitchFamily="18" charset="0"/>
              </a:rPr>
              <a:t>And despite “vital prognostic not being engaged”, “a plan B is necessary” and “technically”, France can conceive combat aircrafts on its own. </a:t>
            </a:r>
          </a:p>
          <a:p>
            <a:pPr indent="72000" algn="just">
              <a:lnSpc>
                <a:spcPct val="107000"/>
              </a:lnSpc>
            </a:pPr>
            <a:endParaRPr lang="en-GB" sz="1020" dirty="0">
              <a:effectLst/>
              <a:latin typeface="Aileron" panose="00000500000000000000" pitchFamily="50" charset="0"/>
              <a:ea typeface="Times New Roman" panose="02020603050405020304" pitchFamily="18" charset="0"/>
              <a:cs typeface="Times New Roman" panose="02020603050405020304" pitchFamily="18" charset="0"/>
            </a:endParaRPr>
          </a:p>
          <a:p>
            <a:pPr indent="72000" algn="just">
              <a:lnSpc>
                <a:spcPct val="107000"/>
              </a:lnSpc>
            </a:pPr>
            <a:r>
              <a:rPr lang="en-GB" sz="1020" b="1" dirty="0">
                <a:effectLst/>
                <a:latin typeface="Aileron" panose="00000500000000000000" pitchFamily="50" charset="0"/>
                <a:ea typeface="Times New Roman" panose="02020603050405020304" pitchFamily="18" charset="0"/>
                <a:cs typeface="Times New Roman" panose="02020603050405020304" pitchFamily="18" charset="0"/>
              </a:rPr>
              <a:t>Belgium questions its F35 purchase</a:t>
            </a:r>
          </a:p>
          <a:p>
            <a:pPr indent="72000" algn="just">
              <a:lnSpc>
                <a:spcPct val="107000"/>
              </a:lnSpc>
            </a:pPr>
            <a:r>
              <a:rPr lang="en-GB" sz="1020" dirty="0">
                <a:latin typeface="Aileron" panose="00000500000000000000" pitchFamily="50" charset="0"/>
                <a:ea typeface="Times New Roman" panose="02020603050405020304" pitchFamily="18" charset="0"/>
                <a:cs typeface="Times New Roman" panose="02020603050405020304" pitchFamily="18" charset="0"/>
              </a:rPr>
              <a:t>Reacting to recent comments from US Air Force officials, saying they could purchase hundreds of F35 less than planned, deputies from the Belgian </a:t>
            </a:r>
            <a:r>
              <a:rPr lang="en-GB" sz="1020" i="1" dirty="0">
                <a:latin typeface="Aileron" panose="00000500000000000000" pitchFamily="50" charset="0"/>
                <a:ea typeface="Times New Roman" panose="02020603050405020304" pitchFamily="18" charset="0"/>
                <a:cs typeface="Times New Roman" panose="02020603050405020304" pitchFamily="18" charset="0"/>
              </a:rPr>
              <a:t>Chambre des </a:t>
            </a:r>
            <a:r>
              <a:rPr lang="en-GB" sz="1020" i="1" dirty="0" err="1">
                <a:latin typeface="Aileron" panose="00000500000000000000" pitchFamily="50" charset="0"/>
                <a:ea typeface="Times New Roman" panose="02020603050405020304" pitchFamily="18" charset="0"/>
                <a:cs typeface="Times New Roman" panose="02020603050405020304" pitchFamily="18" charset="0"/>
              </a:rPr>
              <a:t>Représentants</a:t>
            </a:r>
            <a:r>
              <a:rPr lang="en-GB" sz="1020" i="1" dirty="0">
                <a:latin typeface="Aileron" panose="00000500000000000000" pitchFamily="50" charset="0"/>
                <a:ea typeface="Times New Roman" panose="02020603050405020304" pitchFamily="18" charset="0"/>
                <a:cs typeface="Times New Roman" panose="02020603050405020304" pitchFamily="18" charset="0"/>
              </a:rPr>
              <a:t> </a:t>
            </a:r>
            <a:r>
              <a:rPr lang="en-GB" sz="1020" dirty="0">
                <a:latin typeface="Aileron" panose="00000500000000000000" pitchFamily="50" charset="0"/>
                <a:ea typeface="Times New Roman" panose="02020603050405020304" pitchFamily="18" charset="0"/>
                <a:cs typeface="Times New Roman" panose="02020603050405020304" pitchFamily="18" charset="0"/>
              </a:rPr>
              <a:t>fear that they are now looking forward to the NGAD (Next Generation Air Dominance, a 6</a:t>
            </a:r>
            <a:r>
              <a:rPr lang="en-GB" sz="1020" baseline="30000" dirty="0">
                <a:latin typeface="Aileron" panose="00000500000000000000" pitchFamily="50" charset="0"/>
                <a:ea typeface="Times New Roman" panose="02020603050405020304" pitchFamily="18" charset="0"/>
                <a:cs typeface="Times New Roman" panose="02020603050405020304" pitchFamily="18" charset="0"/>
              </a:rPr>
              <a:t>th</a:t>
            </a:r>
            <a:r>
              <a:rPr lang="en-GB" sz="1020" dirty="0">
                <a:latin typeface="Aileron" panose="00000500000000000000" pitchFamily="50" charset="0"/>
                <a:ea typeface="Times New Roman" panose="02020603050405020304" pitchFamily="18" charset="0"/>
                <a:cs typeface="Times New Roman" panose="02020603050405020304" pitchFamily="18" charset="0"/>
              </a:rPr>
              <a:t> generation aircraft), leaving F35 behind. They call for a reassessment of their purchase of 34 aircrafts. The new Minister of Defence reaffirmed her will to go forward, but will have to answer to a questioning session. </a:t>
            </a:r>
          </a:p>
          <a:p>
            <a:pPr indent="72000" algn="just">
              <a:lnSpc>
                <a:spcPct val="107000"/>
              </a:lnSpc>
            </a:pPr>
            <a:endParaRPr lang="en-GB" sz="1020" dirty="0">
              <a:solidFill>
                <a:srgbClr val="000344"/>
              </a:solidFill>
              <a:latin typeface="Aileron" panose="00000500000000000000" pitchFamily="50" charset="0"/>
              <a:ea typeface="Calibri" panose="020F0502020204030204" pitchFamily="34" charset="0"/>
              <a:cs typeface="Times New Roman" panose="02020603050405020304" pitchFamily="18" charset="0"/>
            </a:endParaRPr>
          </a:p>
          <a:p>
            <a:pPr indent="72000" algn="just">
              <a:lnSpc>
                <a:spcPct val="107000"/>
              </a:lnSpc>
            </a:pPr>
            <a:r>
              <a:rPr lang="en-GB" sz="1020" b="1" dirty="0">
                <a:solidFill>
                  <a:srgbClr val="000344"/>
                </a:solidFill>
                <a:latin typeface="Aileron" panose="00000500000000000000" pitchFamily="50" charset="0"/>
                <a:ea typeface="Calibri" panose="020F0502020204030204" pitchFamily="34" charset="0"/>
                <a:cs typeface="Times New Roman" panose="02020603050405020304" pitchFamily="18" charset="0"/>
              </a:rPr>
              <a:t>Galileo contract signed for Thales </a:t>
            </a:r>
            <a:r>
              <a:rPr lang="en-GB" sz="1020" b="1" dirty="0" err="1">
                <a:solidFill>
                  <a:srgbClr val="000344"/>
                </a:solidFill>
                <a:latin typeface="Aileron" panose="00000500000000000000" pitchFamily="50" charset="0"/>
                <a:ea typeface="Calibri" panose="020F0502020204030204" pitchFamily="34" charset="0"/>
                <a:cs typeface="Times New Roman" panose="02020603050405020304" pitchFamily="18" charset="0"/>
              </a:rPr>
              <a:t>Alenia</a:t>
            </a:r>
            <a:r>
              <a:rPr lang="en-GB" sz="1020" b="1" dirty="0">
                <a:solidFill>
                  <a:srgbClr val="000344"/>
                </a:solidFill>
                <a:latin typeface="Aileron" panose="00000500000000000000" pitchFamily="50" charset="0"/>
                <a:ea typeface="Calibri" panose="020F0502020204030204" pitchFamily="34" charset="0"/>
                <a:cs typeface="Times New Roman" panose="02020603050405020304" pitchFamily="18" charset="0"/>
              </a:rPr>
              <a:t> Space, Airbus still waiting</a:t>
            </a:r>
          </a:p>
          <a:p>
            <a:pPr indent="72000" algn="just">
              <a:lnSpc>
                <a:spcPct val="107000"/>
              </a:lnSpc>
            </a:pPr>
            <a:r>
              <a:rPr lang="en-GB" sz="1020" dirty="0">
                <a:solidFill>
                  <a:srgbClr val="000344"/>
                </a:solidFill>
                <a:latin typeface="Aileron" panose="00000500000000000000" pitchFamily="50" charset="0"/>
                <a:ea typeface="Calibri" panose="020F0502020204030204" pitchFamily="34" charset="0"/>
                <a:cs typeface="Times New Roman" panose="02020603050405020304" pitchFamily="18" charset="0"/>
              </a:rPr>
              <a:t>On March 3</a:t>
            </a:r>
            <a:r>
              <a:rPr lang="en-GB" sz="1020" baseline="30000" dirty="0">
                <a:solidFill>
                  <a:srgbClr val="000344"/>
                </a:solidFill>
                <a:latin typeface="Aileron" panose="00000500000000000000" pitchFamily="50" charset="0"/>
                <a:ea typeface="Calibri" panose="020F0502020204030204" pitchFamily="34" charset="0"/>
                <a:cs typeface="Times New Roman" panose="02020603050405020304" pitchFamily="18" charset="0"/>
              </a:rPr>
              <a:t>rd</a:t>
            </a:r>
            <a:r>
              <a:rPr lang="en-GB" sz="1020" dirty="0">
                <a:solidFill>
                  <a:srgbClr val="000344"/>
                </a:solidFill>
                <a:latin typeface="Aileron" panose="00000500000000000000" pitchFamily="50" charset="0"/>
                <a:ea typeface="Calibri" panose="020F0502020204030204" pitchFamily="34" charset="0"/>
                <a:cs typeface="Times New Roman" panose="02020603050405020304" pitchFamily="18" charset="0"/>
              </a:rPr>
              <a:t>, the ESA (European Space Agency) has signed a 772 million euros to Thales </a:t>
            </a:r>
            <a:r>
              <a:rPr lang="en-GB" sz="1020" dirty="0" err="1">
                <a:solidFill>
                  <a:srgbClr val="000344"/>
                </a:solidFill>
                <a:latin typeface="Aileron" panose="00000500000000000000" pitchFamily="50" charset="0"/>
                <a:ea typeface="Calibri" panose="020F0502020204030204" pitchFamily="34" charset="0"/>
                <a:cs typeface="Times New Roman" panose="02020603050405020304" pitchFamily="18" charset="0"/>
              </a:rPr>
              <a:t>Alenia</a:t>
            </a:r>
            <a:r>
              <a:rPr lang="en-GB" sz="1020" dirty="0">
                <a:solidFill>
                  <a:srgbClr val="000344"/>
                </a:solidFill>
                <a:latin typeface="Aileron" panose="00000500000000000000" pitchFamily="50" charset="0"/>
                <a:ea typeface="Calibri" panose="020F0502020204030204" pitchFamily="34" charset="0"/>
                <a:cs typeface="Times New Roman" panose="02020603050405020304" pitchFamily="18" charset="0"/>
              </a:rPr>
              <a:t> Space, a joint venture owned at 2/3 by the French Thales and 1/3 by the Italian Leonardo. They will build 6 of the awaited 12 second generation satellites, while Airbus builds the 6 others. However, the German company OHB, who conceived the 1</a:t>
            </a:r>
            <a:r>
              <a:rPr lang="en-GB" sz="1020" baseline="30000" dirty="0">
                <a:solidFill>
                  <a:srgbClr val="000344"/>
                </a:solidFill>
                <a:latin typeface="Aileron" panose="00000500000000000000" pitchFamily="50" charset="0"/>
                <a:ea typeface="Calibri" panose="020F0502020204030204" pitchFamily="34" charset="0"/>
                <a:cs typeface="Times New Roman" panose="02020603050405020304" pitchFamily="18" charset="0"/>
              </a:rPr>
              <a:t>st</a:t>
            </a:r>
            <a:r>
              <a:rPr lang="en-GB" sz="1020" dirty="0">
                <a:solidFill>
                  <a:srgbClr val="000344"/>
                </a:solidFill>
                <a:latin typeface="Aileron" panose="00000500000000000000" pitchFamily="50" charset="0"/>
                <a:ea typeface="Calibri" panose="020F0502020204030204" pitchFamily="34" charset="0"/>
                <a:cs typeface="Times New Roman" panose="02020603050405020304" pitchFamily="18" charset="0"/>
              </a:rPr>
              <a:t> generation, is still contesting the results of their bid submission. </a:t>
            </a:r>
          </a:p>
          <a:p>
            <a:pPr indent="72000" algn="just">
              <a:lnSpc>
                <a:spcPct val="107000"/>
              </a:lnSpc>
            </a:pPr>
            <a:endParaRPr lang="en-GB" sz="1020" dirty="0">
              <a:solidFill>
                <a:srgbClr val="000344"/>
              </a:solidFill>
              <a:latin typeface="Aileron" panose="00000500000000000000" pitchFamily="50" charset="0"/>
              <a:ea typeface="Calibri" panose="020F0502020204030204" pitchFamily="34" charset="0"/>
              <a:cs typeface="Times New Roman" panose="02020603050405020304" pitchFamily="18" charset="0"/>
            </a:endParaRPr>
          </a:p>
        </p:txBody>
      </p:sp>
      <p:sp>
        <p:nvSpPr>
          <p:cNvPr id="16" name="Rettangolo 7">
            <a:extLst>
              <a:ext uri="{FF2B5EF4-FFF2-40B4-BE49-F238E27FC236}">
                <a16:creationId xmlns:a16="http://schemas.microsoft.com/office/drawing/2014/main" id="{CFFAD478-A544-4342-9C76-861B76E04910}"/>
              </a:ext>
            </a:extLst>
          </p:cNvPr>
          <p:cNvSpPr/>
          <p:nvPr/>
        </p:nvSpPr>
        <p:spPr>
          <a:xfrm>
            <a:off x="7020000" y="6029972"/>
            <a:ext cx="110490" cy="3883041"/>
          </a:xfrm>
          <a:prstGeom prst="rect">
            <a:avLst/>
          </a:prstGeom>
          <a:solidFill>
            <a:srgbClr val="00034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dirty="0"/>
          </a:p>
        </p:txBody>
      </p:sp>
      <p:sp>
        <p:nvSpPr>
          <p:cNvPr id="2" name="Espace réservé du numéro de diapositive 1">
            <a:extLst>
              <a:ext uri="{FF2B5EF4-FFF2-40B4-BE49-F238E27FC236}">
                <a16:creationId xmlns:a16="http://schemas.microsoft.com/office/drawing/2014/main" id="{945AA048-252C-4A6B-9770-A614A607A659}"/>
              </a:ext>
            </a:extLst>
          </p:cNvPr>
          <p:cNvSpPr>
            <a:spLocks noGrp="1"/>
          </p:cNvSpPr>
          <p:nvPr>
            <p:ph type="sldNum" sz="quarter" idx="12"/>
          </p:nvPr>
        </p:nvSpPr>
        <p:spPr/>
        <p:txBody>
          <a:bodyPr/>
          <a:lstStyle/>
          <a:p>
            <a:fld id="{ED45255E-57AB-4F7C-8624-AF5085EF2CBA}" type="slidenum">
              <a:rPr lang="en-GB" smtClean="0"/>
              <a:t>1</a:t>
            </a:fld>
            <a:endParaRPr lang="en-GB"/>
          </a:p>
        </p:txBody>
      </p:sp>
      <p:graphicFrame>
        <p:nvGraphicFramePr>
          <p:cNvPr id="17" name="Graphique 16">
            <a:extLst>
              <a:ext uri="{FF2B5EF4-FFF2-40B4-BE49-F238E27FC236}">
                <a16:creationId xmlns:a16="http://schemas.microsoft.com/office/drawing/2014/main" id="{09440268-0FDA-4C29-AD63-64772D0D711E}"/>
              </a:ext>
            </a:extLst>
          </p:cNvPr>
          <p:cNvGraphicFramePr>
            <a:graphicFrameLocks/>
          </p:cNvGraphicFramePr>
          <p:nvPr>
            <p:extLst>
              <p:ext uri="{D42A27DB-BD31-4B8C-83A1-F6EECF244321}">
                <p14:modId xmlns:p14="http://schemas.microsoft.com/office/powerpoint/2010/main" val="2130650263"/>
              </p:ext>
            </p:extLst>
          </p:nvPr>
        </p:nvGraphicFramePr>
        <p:xfrm>
          <a:off x="826428" y="2336388"/>
          <a:ext cx="5683251" cy="2589203"/>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188631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lemento grafico 13">
            <a:extLst>
              <a:ext uri="{FF2B5EF4-FFF2-40B4-BE49-F238E27FC236}">
                <a16:creationId xmlns:a16="http://schemas.microsoft.com/office/drawing/2014/main" id="{A543DB55-BD53-4763-ACE6-E490D2759B65}"/>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 y="-602774"/>
            <a:ext cx="7557770" cy="11897360"/>
          </a:xfrm>
          <a:prstGeom prst="rect">
            <a:avLst/>
          </a:prstGeom>
        </p:spPr>
      </p:pic>
      <p:pic>
        <p:nvPicPr>
          <p:cNvPr id="7" name="Elemento grafico 25">
            <a:extLst>
              <a:ext uri="{FF2B5EF4-FFF2-40B4-BE49-F238E27FC236}">
                <a16:creationId xmlns:a16="http://schemas.microsoft.com/office/drawing/2014/main" id="{0568BC21-85F0-420B-B563-0A67A33864B1}"/>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2347255"/>
            <a:ext cx="7741285" cy="8216265"/>
          </a:xfrm>
          <a:prstGeom prst="rect">
            <a:avLst/>
          </a:prstGeom>
        </p:spPr>
      </p:pic>
      <p:sp>
        <p:nvSpPr>
          <p:cNvPr id="8" name="Rettangolo 14">
            <a:extLst>
              <a:ext uri="{FF2B5EF4-FFF2-40B4-BE49-F238E27FC236}">
                <a16:creationId xmlns:a16="http://schemas.microsoft.com/office/drawing/2014/main" id="{40FEEDCC-9AE6-4381-87E9-7A83AF3F4F31}"/>
              </a:ext>
            </a:extLst>
          </p:cNvPr>
          <p:cNvSpPr/>
          <p:nvPr/>
        </p:nvSpPr>
        <p:spPr>
          <a:xfrm>
            <a:off x="3462972" y="0"/>
            <a:ext cx="4095750" cy="1113155"/>
          </a:xfrm>
          <a:prstGeom prst="rect">
            <a:avLst/>
          </a:prstGeom>
          <a:solidFill>
            <a:srgbClr val="000344"/>
          </a:solidFill>
          <a:ln>
            <a:solidFill>
              <a:srgbClr val="00034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en-US" sz="2600" b="0" i="0" u="none" strike="noStrike" kern="1200" cap="none" spc="0" normalizeH="0" baseline="0" noProof="0" dirty="0">
                <a:ln>
                  <a:noFill/>
                </a:ln>
                <a:solidFill>
                  <a:srgbClr val="FFFFFF"/>
                </a:solidFill>
                <a:effectLst/>
                <a:uLnTx/>
                <a:uFillTx/>
                <a:latin typeface="Aileron" panose="00000500000000000000" pitchFamily="50" charset="0"/>
                <a:ea typeface="Calibri" panose="020F0502020204030204" pitchFamily="34" charset="0"/>
                <a:cs typeface="Times New Roman" panose="02020603050405020304" pitchFamily="18" charset="0"/>
              </a:rPr>
              <a:t>EDN News Feed –</a:t>
            </a:r>
            <a:r>
              <a:rPr kumimoji="0" lang="en-US" sz="2800" b="0" i="0" u="none" strike="noStrike" kern="1200" cap="none" spc="0" normalizeH="0" baseline="0" noProof="0" dirty="0">
                <a:ln>
                  <a:noFill/>
                </a:ln>
                <a:solidFill>
                  <a:srgbClr val="FFFFFF"/>
                </a:solidFill>
                <a:effectLst/>
                <a:uLnTx/>
                <a:uFillTx/>
                <a:latin typeface="Aileron" panose="00000500000000000000" pitchFamily="50" charset="0"/>
                <a:ea typeface="Calibri" panose="020F0502020204030204" pitchFamily="34" charset="0"/>
                <a:cs typeface="Times New Roman" panose="02020603050405020304" pitchFamily="18" charset="0"/>
              </a:rPr>
              <a:t> </a:t>
            </a:r>
            <a:r>
              <a:rPr kumimoji="0" lang="en-US" sz="2600" b="0" i="0" u="none" strike="noStrike" kern="1200" cap="none" spc="0" normalizeH="0" baseline="0" noProof="0" dirty="0">
                <a:ln>
                  <a:noFill/>
                </a:ln>
                <a:solidFill>
                  <a:srgbClr val="FFFFFF"/>
                </a:solidFill>
                <a:effectLst/>
                <a:uLnTx/>
                <a:uFillTx/>
                <a:latin typeface="Aileron" panose="00000500000000000000" pitchFamily="50" charset="0"/>
                <a:ea typeface="Calibri" panose="020F0502020204030204" pitchFamily="34" charset="0"/>
                <a:cs typeface="Times New Roman" panose="02020603050405020304" pitchFamily="18" charset="0"/>
              </a:rPr>
              <a:t>N°17</a:t>
            </a:r>
            <a:endParaRPr kumimoji="0" lang="fr-FR" sz="1200" b="0" i="0" u="none" strike="noStrike" kern="1200" cap="none" spc="0" normalizeH="0" baseline="0" noProof="0" dirty="0">
              <a:ln>
                <a:noFill/>
              </a:ln>
              <a:solidFill>
                <a:prstClr val="black"/>
              </a:solidFill>
              <a:effectLst/>
              <a:uLnTx/>
              <a:uFillTx/>
              <a:latin typeface="Aileron" panose="00000500000000000000" pitchFamily="50"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lang="en-US" sz="2600" dirty="0">
                <a:solidFill>
                  <a:srgbClr val="FFFFFF"/>
                </a:solidFill>
                <a:latin typeface="Aileron" panose="00000500000000000000" pitchFamily="50" charset="0"/>
                <a:ea typeface="Calibri" panose="020F0502020204030204" pitchFamily="34" charset="0"/>
                <a:cs typeface="Times New Roman" panose="02020603050405020304" pitchFamily="18" charset="0"/>
              </a:rPr>
              <a:t>09</a:t>
            </a:r>
            <a:r>
              <a:rPr kumimoji="0" lang="en-US" sz="2600" b="0" i="0" u="none" strike="noStrike" kern="1200" cap="none" spc="0" normalizeH="0" baseline="0" noProof="0" dirty="0">
                <a:ln>
                  <a:noFill/>
                </a:ln>
                <a:solidFill>
                  <a:srgbClr val="FFFFFF"/>
                </a:solidFill>
                <a:effectLst/>
                <a:uLnTx/>
                <a:uFillTx/>
                <a:latin typeface="Aileron" panose="00000500000000000000" pitchFamily="50" charset="0"/>
                <a:ea typeface="Calibri" panose="020F0502020204030204" pitchFamily="34" charset="0"/>
                <a:cs typeface="Times New Roman" panose="02020603050405020304" pitchFamily="18" charset="0"/>
              </a:rPr>
              <a:t>/03/21</a:t>
            </a:r>
            <a:endParaRPr lang="fr-FR" dirty="0">
              <a:latin typeface="Aileron" panose="00000500000000000000" pitchFamily="50" charset="0"/>
            </a:endParaRPr>
          </a:p>
        </p:txBody>
      </p:sp>
      <p:pic>
        <p:nvPicPr>
          <p:cNvPr id="10" name="Elemento grafico 23">
            <a:extLst>
              <a:ext uri="{FF2B5EF4-FFF2-40B4-BE49-F238E27FC236}">
                <a16:creationId xmlns:a16="http://schemas.microsoft.com/office/drawing/2014/main" id="{9A5CDF43-B41B-4430-9727-B70EEA40EC40}"/>
              </a:ext>
            </a:extLst>
          </p:cNvPr>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r="29422" b="56114"/>
          <a:stretch/>
        </p:blipFill>
        <p:spPr>
          <a:xfrm>
            <a:off x="-1269956" y="-1998675"/>
            <a:ext cx="4065769" cy="3575707"/>
          </a:xfrm>
          <a:prstGeom prst="rect">
            <a:avLst/>
          </a:prstGeom>
        </p:spPr>
      </p:pic>
      <p:sp>
        <p:nvSpPr>
          <p:cNvPr id="11" name="Casella di testo 2">
            <a:extLst>
              <a:ext uri="{FF2B5EF4-FFF2-40B4-BE49-F238E27FC236}">
                <a16:creationId xmlns:a16="http://schemas.microsoft.com/office/drawing/2014/main" id="{A50F94DD-89A3-4674-AA53-B109A44E6190}"/>
              </a:ext>
            </a:extLst>
          </p:cNvPr>
          <p:cNvSpPr txBox="1"/>
          <p:nvPr/>
        </p:nvSpPr>
        <p:spPr>
          <a:xfrm>
            <a:off x="0" y="1509296"/>
            <a:ext cx="7558722" cy="308160"/>
          </a:xfrm>
          <a:prstGeom prst="rect">
            <a:avLst/>
          </a:prstGeom>
          <a:solidFill>
            <a:srgbClr val="000344"/>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07000"/>
              </a:lnSpc>
              <a:spcAft>
                <a:spcPts val="800"/>
              </a:spcAft>
            </a:pP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NATO </a:t>
            </a:r>
            <a:r>
              <a:rPr lang="fr-FR" sz="1400" b="1" dirty="0" err="1">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Secretary</a:t>
            </a: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General </a:t>
            </a:r>
            <a:r>
              <a:rPr lang="fr-FR" sz="1400" b="1" dirty="0" err="1">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joined</a:t>
            </a: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a </a:t>
            </a:r>
            <a:r>
              <a:rPr lang="fr-FR" sz="1400" b="1" dirty="0" err="1">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European</a:t>
            </a: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Council meeting </a:t>
            </a:r>
            <a:r>
              <a:rPr lang="fr-FR" sz="1400" b="1" baseline="30000" dirty="0">
                <a:solidFill>
                  <a:schemeClr val="bg1"/>
                </a:solidFill>
                <a:effectLst/>
                <a:latin typeface="Century Gothic"/>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EN</a:t>
            </a:r>
            <a:r>
              <a:rPr lang="fr-FR" sz="1400" b="1" baseline="30000" dirty="0">
                <a:solidFill>
                  <a:schemeClr val="bg1"/>
                </a:solidFill>
                <a:effectLst/>
                <a:latin typeface="Century Gothic"/>
                <a:ea typeface="Calibri" panose="020F0502020204030204" pitchFamily="34" charset="0"/>
                <a:cs typeface="Times New Roman" panose="02020603050405020304" pitchFamily="18" charset="0"/>
              </a:rPr>
              <a:t> </a:t>
            </a:r>
            <a:r>
              <a:rPr lang="fr-FR" sz="1400" b="1" baseline="30000" dirty="0">
                <a:solidFill>
                  <a:schemeClr val="bg1"/>
                </a:solidFill>
                <a:effectLst/>
                <a:latin typeface="Century Gothic"/>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FR</a:t>
            </a:r>
            <a:r>
              <a:rPr lang="fr-FR" sz="1400" b="1" baseline="30000" dirty="0">
                <a:solidFill>
                  <a:schemeClr val="bg1"/>
                </a:solidFill>
                <a:effectLst/>
                <a:latin typeface="Century Gothic"/>
                <a:ea typeface="Calibri" panose="020F0502020204030204" pitchFamily="34" charset="0"/>
                <a:cs typeface="Times New Roman" panose="02020603050405020304" pitchFamily="18" charset="0"/>
              </a:rPr>
              <a:t> </a:t>
            </a:r>
            <a:r>
              <a:rPr lang="fr-FR" sz="1400" b="1" baseline="30000" dirty="0">
                <a:solidFill>
                  <a:schemeClr val="bg1"/>
                </a:solidFill>
                <a:effectLst/>
                <a:latin typeface="Century Gothic"/>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EN</a:t>
            </a:r>
            <a:r>
              <a:rPr lang="fr-FR" sz="1400" b="1" baseline="30000" dirty="0">
                <a:solidFill>
                  <a:schemeClr val="bg1"/>
                </a:solidFill>
                <a:effectLst/>
                <a:latin typeface="Century Gothic"/>
                <a:ea typeface="Calibri" panose="020F0502020204030204" pitchFamily="34" charset="0"/>
                <a:cs typeface="Times New Roman" panose="02020603050405020304" pitchFamily="18" charset="0"/>
              </a:rPr>
              <a:t> </a:t>
            </a:r>
            <a:r>
              <a:rPr lang="fr-FR" sz="1400" b="1" baseline="30000" dirty="0">
                <a:solidFill>
                  <a:schemeClr val="bg1"/>
                </a:solidFill>
                <a:effectLst/>
                <a:latin typeface="Century Gothic"/>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EN</a:t>
            </a:r>
            <a:r>
              <a:rPr lang="fr-FR" sz="1400" b="1"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a:t>
            </a:r>
            <a:endParaRPr lang="fr-FR" sz="1200"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endParaRPr>
          </a:p>
          <a:p>
            <a:pPr algn="just">
              <a:lnSpc>
                <a:spcPct val="107000"/>
              </a:lnSpc>
              <a:spcAft>
                <a:spcPts val="800"/>
              </a:spcAft>
            </a:pPr>
            <a:r>
              <a:rPr lang="en-US" sz="1400" baseline="30000" dirty="0">
                <a:solidFill>
                  <a:schemeClr val="bg1"/>
                </a:solidFill>
                <a:latin typeface="Aileron" panose="00000500000000000000" pitchFamily="50" charset="0"/>
              </a:rPr>
              <a:t>FR </a:t>
            </a:r>
            <a:endParaRPr lang="fr-FR" sz="1400" baseline="30000" dirty="0">
              <a:solidFill>
                <a:schemeClr val="bg1"/>
              </a:solidFill>
              <a:latin typeface="Aileron" panose="00000500000000000000" pitchFamily="50" charset="0"/>
            </a:endParaRPr>
          </a:p>
          <a:p>
            <a:pPr algn="just">
              <a:lnSpc>
                <a:spcPct val="107000"/>
              </a:lnSpc>
              <a:spcAft>
                <a:spcPts val="800"/>
              </a:spcAft>
            </a:pPr>
            <a:endParaRPr lang="fr-FR" sz="1200"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b="1" baseline="30000"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rPr>
              <a:t> </a:t>
            </a:r>
            <a:endParaRPr lang="fr-FR" sz="1200" dirty="0">
              <a:solidFill>
                <a:schemeClr val="bg1"/>
              </a:solidFill>
              <a:effectLst/>
              <a:latin typeface="Aileron" panose="00000500000000000000" pitchFamily="50" charset="0"/>
              <a:ea typeface="Calibri" panose="020F0502020204030204" pitchFamily="34" charset="0"/>
              <a:cs typeface="Times New Roman" panose="02020603050405020304" pitchFamily="18" charset="0"/>
            </a:endParaRPr>
          </a:p>
        </p:txBody>
      </p:sp>
      <p:sp>
        <p:nvSpPr>
          <p:cNvPr id="12" name="Casella di testo 3">
            <a:extLst>
              <a:ext uri="{FF2B5EF4-FFF2-40B4-BE49-F238E27FC236}">
                <a16:creationId xmlns:a16="http://schemas.microsoft.com/office/drawing/2014/main" id="{1563383D-681B-438A-9DF6-DF39F8DC28A2}"/>
              </a:ext>
            </a:extLst>
          </p:cNvPr>
          <p:cNvSpPr txBox="1"/>
          <p:nvPr/>
        </p:nvSpPr>
        <p:spPr>
          <a:xfrm>
            <a:off x="638492" y="1892413"/>
            <a:ext cx="6282690" cy="2548125"/>
          </a:xfrm>
          <a:prstGeom prst="rect">
            <a:avLst/>
          </a:prstGeom>
          <a:solidFill>
            <a:schemeClr val="bg1">
              <a:lumMod val="95000"/>
            </a:schemeClr>
          </a:solidFill>
          <a:ln w="6350">
            <a:solidFill>
              <a:schemeClr val="bg1"/>
            </a:solidFill>
          </a:ln>
        </p:spPr>
        <p:txBody>
          <a:bodyPr rot="0" spcFirstLastPara="0" vert="horz" wrap="square" lIns="91440" tIns="45720" rIns="91440" bIns="45720" numCol="1" spcCol="180000" rtlCol="0" fromWordArt="0" anchor="t" anchorCtr="0" forceAA="0" compatLnSpc="1">
            <a:prstTxWarp prst="textNoShape">
              <a:avLst/>
            </a:prstTxWarp>
            <a:noAutofit/>
          </a:bodyPr>
          <a:lstStyle/>
          <a:p>
            <a:pPr indent="72000" algn="just">
              <a:lnSpc>
                <a:spcPct val="107000"/>
              </a:lnSpc>
            </a:pPr>
            <a:r>
              <a:rPr lang="en-GB" sz="1020" dirty="0">
                <a:effectLst/>
                <a:latin typeface="Aileron" panose="00000500000000000000" pitchFamily="50" charset="0"/>
                <a:ea typeface="Times New Roman" panose="02020603050405020304" pitchFamily="18" charset="0"/>
                <a:cs typeface="Times New Roman" panose="02020603050405020304" pitchFamily="18" charset="0"/>
              </a:rPr>
              <a:t>Jens Stoltenberg, NATO Secretary General, was invited to the latest European Council, on Feb. 26</a:t>
            </a:r>
            <a:r>
              <a:rPr lang="en-GB" sz="1020" baseline="30000" dirty="0">
                <a:effectLst/>
                <a:latin typeface="Aileron" panose="00000500000000000000" pitchFamily="50" charset="0"/>
                <a:ea typeface="Times New Roman" panose="02020603050405020304" pitchFamily="18" charset="0"/>
                <a:cs typeface="Times New Roman" panose="02020603050405020304" pitchFamily="18" charset="0"/>
              </a:rPr>
              <a:t>th</a:t>
            </a:r>
            <a:r>
              <a:rPr lang="en-GB" sz="1020" dirty="0">
                <a:effectLst/>
                <a:latin typeface="Aileron" panose="00000500000000000000" pitchFamily="50" charset="0"/>
                <a:ea typeface="Times New Roman" panose="02020603050405020304" pitchFamily="18" charset="0"/>
                <a:cs typeface="Times New Roman" panose="02020603050405020304" pitchFamily="18" charset="0"/>
              </a:rPr>
              <a:t>, to address leaders of the 27. In a public address before the Council, he welcomed the strong messages from the Biden administration to strengthen the transatlantic bond. He also wishes the NATO 2030 new strategic concept project to include th</a:t>
            </a:r>
            <a:r>
              <a:rPr lang="en-GB" sz="1020" dirty="0">
                <a:latin typeface="Aileron" panose="00000500000000000000" pitchFamily="50" charset="0"/>
                <a:ea typeface="Times New Roman" panose="02020603050405020304" pitchFamily="18" charset="0"/>
                <a:cs typeface="Times New Roman" panose="02020603050405020304" pitchFamily="18" charset="0"/>
              </a:rPr>
              <a:t>e enforcement of cooperation with the EU. Due by 2022, it will be built in the same timeline that EU Strategic Compass. Charles Michel, President of the European Council, also stressed that EU and NATO shared “common strategic interests”. </a:t>
            </a:r>
          </a:p>
          <a:p>
            <a:pPr indent="72000" algn="just">
              <a:lnSpc>
                <a:spcPct val="107000"/>
              </a:lnSpc>
            </a:pPr>
            <a:r>
              <a:rPr lang="en-GB" sz="1020" dirty="0">
                <a:effectLst/>
                <a:latin typeface="Aileron" panose="00000500000000000000" pitchFamily="50" charset="0"/>
                <a:ea typeface="Times New Roman" panose="02020603050405020304" pitchFamily="18" charset="0"/>
                <a:cs typeface="Times New Roman" panose="02020603050405020304" pitchFamily="18" charset="0"/>
              </a:rPr>
              <a:t>This meeting does not prevent the active debate on the relations between NATO and Europe’s strategic autonomy to continue. Jens Stoltenberg claimed in an interview to the AFP (French Press Agency) that “EU is not capable of defending the Old Continent and should not weaken NATO with its will of strategic autonomy”. He “supports EU efforts for its defence spending”, but calls for a “strategic solidarity”, and notices that “Europe only nor America only are a solution to the threats” they face. </a:t>
            </a:r>
          </a:p>
          <a:p>
            <a:pPr indent="72000" algn="just">
              <a:lnSpc>
                <a:spcPct val="107000"/>
              </a:lnSpc>
            </a:pPr>
            <a:r>
              <a:rPr lang="en-GB" sz="1020" dirty="0">
                <a:effectLst/>
                <a:latin typeface="Aileron" panose="00000500000000000000" pitchFamily="50" charset="0"/>
                <a:ea typeface="Times New Roman" panose="02020603050405020304" pitchFamily="18" charset="0"/>
                <a:cs typeface="Times New Roman" panose="02020603050405020304" pitchFamily="18" charset="0"/>
              </a:rPr>
              <a:t>Meanwhile, J. Borrell, EU High Representative fo</a:t>
            </a:r>
            <a:r>
              <a:rPr lang="en-GB" sz="1020" dirty="0">
                <a:latin typeface="Aileron" panose="00000500000000000000" pitchFamily="50" charset="0"/>
                <a:ea typeface="Times New Roman" panose="02020603050405020304" pitchFamily="18" charset="0"/>
                <a:cs typeface="Times New Roman" panose="02020603050405020304" pitchFamily="18" charset="0"/>
              </a:rPr>
              <a:t>r Foreign Affairs, interviewed by the Atlantic Council, claimed that strategic autonomy “has nothing to do against NATO”, and that EU-US cooperation framework is NATO. “There is no alternative to territorial defence of Europe out of NATO”, but he precises that strategic autonomy is the condition and the mean for being a credible security provider. </a:t>
            </a:r>
            <a:endParaRPr lang="en-GB" sz="1020" dirty="0">
              <a:effectLst/>
              <a:latin typeface="Aileron" panose="00000500000000000000" pitchFamily="50" charset="0"/>
              <a:ea typeface="Times New Roman" panose="02020603050405020304" pitchFamily="18" charset="0"/>
              <a:cs typeface="Times New Roman" panose="02020603050405020304" pitchFamily="18" charset="0"/>
            </a:endParaRPr>
          </a:p>
        </p:txBody>
      </p:sp>
      <p:sp>
        <p:nvSpPr>
          <p:cNvPr id="13" name="Rettangolo 4">
            <a:extLst>
              <a:ext uri="{FF2B5EF4-FFF2-40B4-BE49-F238E27FC236}">
                <a16:creationId xmlns:a16="http://schemas.microsoft.com/office/drawing/2014/main" id="{336EE12A-EB83-4429-B9D0-18801A62396C}"/>
              </a:ext>
            </a:extLst>
          </p:cNvPr>
          <p:cNvSpPr/>
          <p:nvPr/>
        </p:nvSpPr>
        <p:spPr>
          <a:xfrm>
            <a:off x="428400" y="1892413"/>
            <a:ext cx="111600" cy="2480391"/>
          </a:xfrm>
          <a:prstGeom prst="rect">
            <a:avLst/>
          </a:prstGeom>
          <a:solidFill>
            <a:srgbClr val="00034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4" name="Casella di testo 5">
            <a:extLst>
              <a:ext uri="{FF2B5EF4-FFF2-40B4-BE49-F238E27FC236}">
                <a16:creationId xmlns:a16="http://schemas.microsoft.com/office/drawing/2014/main" id="{7AB96566-9149-4F42-A426-7D3E0D32917D}"/>
              </a:ext>
            </a:extLst>
          </p:cNvPr>
          <p:cNvSpPr txBox="1"/>
          <p:nvPr/>
        </p:nvSpPr>
        <p:spPr>
          <a:xfrm>
            <a:off x="0" y="4613229"/>
            <a:ext cx="7557770" cy="309600"/>
          </a:xfrm>
          <a:prstGeom prst="rect">
            <a:avLst/>
          </a:prstGeom>
          <a:solidFill>
            <a:srgbClr val="000344"/>
          </a:solidFill>
          <a:ln w="6350">
            <a:solidFill>
              <a:schemeClr val="bg1"/>
            </a:solidFill>
          </a:ln>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just">
              <a:lnSpc>
                <a:spcPct val="107000"/>
              </a:lnSpc>
              <a:spcAft>
                <a:spcPts val="800"/>
              </a:spcAft>
              <a:defRPr sz="1400" b="1">
                <a:solidFill>
                  <a:schemeClr val="bg1"/>
                </a:solidFill>
                <a:effectLst/>
                <a:latin typeface="Century Gothic"/>
                <a:ea typeface="Calibri" panose="020F0502020204030204" pitchFamily="34" charset="0"/>
                <a:cs typeface="Times New Roman" panose="02020603050405020304" pitchFamily="18" charset="0"/>
              </a:defRPr>
            </a:lvl1pPr>
          </a:lstStyle>
          <a:p>
            <a:pPr algn="just">
              <a:lnSpc>
                <a:spcPct val="107000"/>
              </a:lnSpc>
              <a:spcAft>
                <a:spcPts val="800"/>
              </a:spcAft>
            </a:pPr>
            <a:r>
              <a:rPr lang="en-GB" sz="1400" b="1" dirty="0">
                <a:solidFill>
                  <a:schemeClr val="bg1"/>
                </a:solidFill>
                <a:effectLst/>
                <a:latin typeface="Century Gothic"/>
                <a:ea typeface="Calibri" panose="020F0502020204030204" pitchFamily="34" charset="0"/>
                <a:cs typeface="Times New Roman" panose="02020603050405020304" pitchFamily="18" charset="0"/>
              </a:rPr>
              <a:t>		</a:t>
            </a:r>
            <a:r>
              <a:rPr lang="en-GB" sz="1400" b="1" dirty="0">
                <a:solidFill>
                  <a:schemeClr val="bg1"/>
                </a:solidFill>
                <a:effectLst/>
                <a:latin typeface="Aileron" panose="00000500000000000000" pitchFamily="50" charset="0"/>
              </a:rPr>
              <a:t>European Union external operations </a:t>
            </a:r>
            <a:r>
              <a:rPr lang="en-GB" sz="1400" b="1" u="sng" baseline="30000" dirty="0">
                <a:solidFill>
                  <a:schemeClr val="bg1"/>
                </a:solidFill>
                <a:effectLst/>
                <a:hlinkClick r:id="rId10">
                  <a:extLst>
                    <a:ext uri="{A12FA001-AC4F-418D-AE19-62706E023703}">
                      <ahyp:hlinkClr xmlns:ahyp="http://schemas.microsoft.com/office/drawing/2018/hyperlinkcolor" val="tx"/>
                    </a:ext>
                  </a:extLst>
                </a:hlinkClick>
              </a:rPr>
              <a:t>F</a:t>
            </a:r>
            <a:r>
              <a:rPr lang="en-GB" u="sng" baseline="30000" dirty="0">
                <a:hlinkClick r:id="rId10">
                  <a:extLst>
                    <a:ext uri="{A12FA001-AC4F-418D-AE19-62706E023703}">
                      <ahyp:hlinkClr xmlns:ahyp="http://schemas.microsoft.com/office/drawing/2018/hyperlinkcolor" val="tx"/>
                    </a:ext>
                  </a:extLst>
                </a:hlinkClick>
              </a:rPr>
              <a:t>R</a:t>
            </a:r>
            <a:r>
              <a:rPr lang="en-GB" baseline="30000" dirty="0"/>
              <a:t> </a:t>
            </a:r>
            <a:r>
              <a:rPr lang="en-GB" u="sng" baseline="30000" dirty="0">
                <a:hlinkClick r:id="rId11">
                  <a:extLst>
                    <a:ext uri="{A12FA001-AC4F-418D-AE19-62706E023703}">
                      <ahyp:hlinkClr xmlns:ahyp="http://schemas.microsoft.com/office/drawing/2018/hyperlinkcolor" val="tx"/>
                    </a:ext>
                  </a:extLst>
                </a:hlinkClick>
              </a:rPr>
              <a:t>EN</a:t>
            </a:r>
            <a:r>
              <a:rPr lang="en-GB" u="sng" baseline="30000" dirty="0"/>
              <a:t> </a:t>
            </a:r>
            <a:endParaRPr lang="fr-FR" u="sng" baseline="30000" dirty="0"/>
          </a:p>
        </p:txBody>
      </p:sp>
      <p:sp>
        <p:nvSpPr>
          <p:cNvPr id="15" name="Casella di testo 6">
            <a:extLst>
              <a:ext uri="{FF2B5EF4-FFF2-40B4-BE49-F238E27FC236}">
                <a16:creationId xmlns:a16="http://schemas.microsoft.com/office/drawing/2014/main" id="{BBCECB58-9896-4981-AC26-1E4FFEC06C0F}"/>
              </a:ext>
            </a:extLst>
          </p:cNvPr>
          <p:cNvSpPr txBox="1"/>
          <p:nvPr/>
        </p:nvSpPr>
        <p:spPr>
          <a:xfrm>
            <a:off x="638837" y="5072334"/>
            <a:ext cx="6282000" cy="2208530"/>
          </a:xfrm>
          <a:prstGeom prst="rect">
            <a:avLst/>
          </a:prstGeom>
          <a:solidFill>
            <a:schemeClr val="bg1">
              <a:lumMod val="95000"/>
            </a:schemeClr>
          </a:solidFill>
          <a:ln w="6350">
            <a:solidFill>
              <a:schemeClr val="bg1"/>
            </a:solidFill>
          </a:ln>
        </p:spPr>
        <p:txBody>
          <a:bodyPr rot="0" spcFirstLastPara="0" vert="horz" wrap="square" lIns="91440" tIns="45720" rIns="91440" bIns="45720" numCol="2" spcCol="180000" rtlCol="0" fromWordArt="0" anchor="t" anchorCtr="0" forceAA="0" compatLnSpc="1">
            <a:prstTxWarp prst="textNoShape">
              <a:avLst/>
            </a:prstTxWarp>
            <a:noAutofit/>
          </a:bodyPr>
          <a:lstStyle/>
          <a:p>
            <a:pPr algn="just">
              <a:lnSpc>
                <a:spcPct val="107000"/>
              </a:lnSpc>
            </a:pPr>
            <a:r>
              <a:rPr lang="en-GB" sz="1020" b="1" dirty="0">
                <a:solidFill>
                  <a:srgbClr val="000344"/>
                </a:solidFill>
                <a:effectLst/>
                <a:latin typeface="Aileron" panose="00000500000000000000" pitchFamily="50" charset="0"/>
                <a:ea typeface="Times New Roman" panose="02020603050405020304" pitchFamily="18" charset="0"/>
                <a:cs typeface="Times New Roman" panose="02020603050405020304" pitchFamily="18" charset="0"/>
              </a:rPr>
              <a:t>AGENOR – Strait of Hormuz</a:t>
            </a:r>
          </a:p>
          <a:p>
            <a:pPr algn="just">
              <a:lnSpc>
                <a:spcPct val="107000"/>
              </a:lnSpc>
            </a:pPr>
            <a:r>
              <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The AGENOR mission celebrated its first anniversary last Feb. 25</a:t>
            </a:r>
            <a:r>
              <a:rPr lang="en-GB" sz="1020" baseline="3000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th</a:t>
            </a:r>
            <a:r>
              <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 . Targeting the security issues in the Strait of Hormuz, military actions are held by 8 countries: Belgium, Denmark, Germany, France, Greece, Italy, the Netherlands and Portugal. A new French frigate, the </a:t>
            </a:r>
            <a:r>
              <a:rPr lang="en-GB" sz="1020" dirty="0" err="1">
                <a:solidFill>
                  <a:srgbClr val="000344"/>
                </a:solidFill>
                <a:latin typeface="Aileron" panose="00000500000000000000" pitchFamily="50" charset="0"/>
                <a:ea typeface="Times New Roman" panose="02020603050405020304" pitchFamily="18" charset="0"/>
                <a:cs typeface="Times New Roman" panose="02020603050405020304" pitchFamily="18" charset="0"/>
              </a:rPr>
              <a:t>Guépratte</a:t>
            </a:r>
            <a:r>
              <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 also joined the force. </a:t>
            </a:r>
          </a:p>
          <a:p>
            <a:pPr algn="just">
              <a:lnSpc>
                <a:spcPct val="107000"/>
              </a:lnSpc>
            </a:pPr>
            <a:endPar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endParaRPr>
          </a:p>
          <a:p>
            <a:pPr algn="just">
              <a:lnSpc>
                <a:spcPct val="107000"/>
              </a:lnSpc>
            </a:pPr>
            <a:r>
              <a:rPr lang="en-GB" sz="1020" b="1" dirty="0">
                <a:solidFill>
                  <a:srgbClr val="000344"/>
                </a:solidFill>
                <a:effectLst/>
                <a:latin typeface="Aileron" panose="00000500000000000000" pitchFamily="50" charset="0"/>
                <a:ea typeface="Times New Roman" panose="02020603050405020304" pitchFamily="18" charset="0"/>
                <a:cs typeface="Times New Roman" panose="02020603050405020304" pitchFamily="18" charset="0"/>
              </a:rPr>
              <a:t>FR Clemenceau – Multinational cooperation</a:t>
            </a:r>
          </a:p>
          <a:p>
            <a:pPr algn="just">
              <a:lnSpc>
                <a:spcPct val="107000"/>
              </a:lnSpc>
            </a:pPr>
            <a:r>
              <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In the frame of its new deployment, the French aircraft carrier Charles de Gaulle is escorted by American, Greek, Belgian and Italian warships. The group has left shore mid-February and will conduct months of operations in the Middle-East region to fight terrorism. </a:t>
            </a:r>
          </a:p>
          <a:p>
            <a:pPr algn="just">
              <a:lnSpc>
                <a:spcPct val="107000"/>
              </a:lnSpc>
            </a:pPr>
            <a:endParaRPr lang="en-GB" sz="1020" dirty="0">
              <a:solidFill>
                <a:srgbClr val="000344"/>
              </a:solidFill>
              <a:effectLst/>
              <a:latin typeface="Aileron" panose="00000500000000000000" pitchFamily="50" charset="0"/>
              <a:ea typeface="Times New Roman" panose="02020603050405020304" pitchFamily="18" charset="0"/>
              <a:cs typeface="Times New Roman" panose="02020603050405020304" pitchFamily="18" charset="0"/>
            </a:endParaRPr>
          </a:p>
          <a:p>
            <a:pPr algn="just">
              <a:lnSpc>
                <a:spcPct val="107000"/>
              </a:lnSpc>
            </a:pPr>
            <a:r>
              <a:rPr lang="en-GB" sz="1020" b="1"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Enhanced Air Policing – Romania and Bulgaria</a:t>
            </a:r>
          </a:p>
          <a:p>
            <a:pPr algn="just">
              <a:lnSpc>
                <a:spcPct val="107000"/>
              </a:lnSpc>
            </a:pPr>
            <a:r>
              <a:rPr lang="en-GB" sz="1020" dirty="0">
                <a:solidFill>
                  <a:srgbClr val="000344"/>
                </a:solidFill>
                <a:effectLst/>
                <a:latin typeface="Aileron" panose="00000500000000000000" pitchFamily="50" charset="0"/>
                <a:ea typeface="Times New Roman" panose="02020603050405020304" pitchFamily="18" charset="0"/>
                <a:cs typeface="Times New Roman" panose="02020603050405020304" pitchFamily="18" charset="0"/>
              </a:rPr>
              <a:t>In the frame of the NATO mission </a:t>
            </a:r>
            <a:r>
              <a:rPr lang="en-GB" sz="1020" dirty="0">
                <a:solidFill>
                  <a:srgbClr val="000344"/>
                </a:solidFill>
                <a:latin typeface="Aileron" panose="00000500000000000000" pitchFamily="50" charset="0"/>
                <a:ea typeface="Times New Roman" panose="02020603050405020304" pitchFamily="18" charset="0"/>
                <a:cs typeface="Times New Roman" panose="02020603050405020304" pitchFamily="18" charset="0"/>
              </a:rPr>
              <a:t>EAP, the Spanish Air Force has engaged Eurofighters for the first time. They are stationed in Romania and will participate in the security of Romanian and Bulgarian airspace. </a:t>
            </a:r>
            <a:endParaRPr lang="en-GB" sz="1020" dirty="0">
              <a:solidFill>
                <a:srgbClr val="000344"/>
              </a:solidFill>
              <a:effectLst/>
              <a:latin typeface="Aileron" panose="00000500000000000000" pitchFamily="50" charset="0"/>
              <a:ea typeface="Times New Roman" panose="02020603050405020304" pitchFamily="18" charset="0"/>
              <a:cs typeface="Times New Roman" panose="02020603050405020304" pitchFamily="18" charset="0"/>
            </a:endParaRPr>
          </a:p>
          <a:p>
            <a:pPr algn="just">
              <a:lnSpc>
                <a:spcPct val="107000"/>
              </a:lnSpc>
            </a:pPr>
            <a:endParaRPr lang="en-GB" sz="1020" dirty="0">
              <a:effectLst/>
              <a:latin typeface="Aileron" panose="00000500000000000000" pitchFamily="50" charset="0"/>
              <a:ea typeface="Times New Roman" panose="02020603050405020304" pitchFamily="18" charset="0"/>
              <a:cs typeface="Times New Roman" panose="02020603050405020304" pitchFamily="18" charset="0"/>
            </a:endParaRPr>
          </a:p>
        </p:txBody>
      </p:sp>
      <p:sp>
        <p:nvSpPr>
          <p:cNvPr id="16" name="Rettangolo 7">
            <a:extLst>
              <a:ext uri="{FF2B5EF4-FFF2-40B4-BE49-F238E27FC236}">
                <a16:creationId xmlns:a16="http://schemas.microsoft.com/office/drawing/2014/main" id="{CFFAD478-A544-4342-9C76-861B76E04910}"/>
              </a:ext>
            </a:extLst>
          </p:cNvPr>
          <p:cNvSpPr/>
          <p:nvPr/>
        </p:nvSpPr>
        <p:spPr>
          <a:xfrm>
            <a:off x="7020000" y="5072334"/>
            <a:ext cx="110490" cy="2210400"/>
          </a:xfrm>
          <a:prstGeom prst="rect">
            <a:avLst/>
          </a:prstGeom>
          <a:solidFill>
            <a:srgbClr val="00034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dirty="0"/>
          </a:p>
        </p:txBody>
      </p:sp>
      <p:sp>
        <p:nvSpPr>
          <p:cNvPr id="17" name="Casella di testo 2">
            <a:extLst>
              <a:ext uri="{FF2B5EF4-FFF2-40B4-BE49-F238E27FC236}">
                <a16:creationId xmlns:a16="http://schemas.microsoft.com/office/drawing/2014/main" id="{FDFE5F2A-8C05-48EA-AE64-79F3D4C472AE}"/>
              </a:ext>
            </a:extLst>
          </p:cNvPr>
          <p:cNvSpPr txBox="1"/>
          <p:nvPr/>
        </p:nvSpPr>
        <p:spPr>
          <a:xfrm>
            <a:off x="1" y="7453555"/>
            <a:ext cx="7559674" cy="309600"/>
          </a:xfrm>
          <a:prstGeom prst="rect">
            <a:avLst/>
          </a:prstGeom>
          <a:solidFill>
            <a:srgbClr val="000344"/>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just">
              <a:lnSpc>
                <a:spcPct val="107000"/>
              </a:lnSpc>
              <a:spcAft>
                <a:spcPts val="800"/>
              </a:spcAft>
              <a:defRPr sz="1400" b="1">
                <a:solidFill>
                  <a:schemeClr val="bg1"/>
                </a:solidFill>
                <a:effectLst/>
                <a:latin typeface="Century Gothic"/>
                <a:ea typeface="Calibri" panose="020F0502020204030204" pitchFamily="34" charset="0"/>
                <a:cs typeface="Times New Roman" panose="02020603050405020304" pitchFamily="18" charset="0"/>
              </a:defRPr>
            </a:lvl1pPr>
          </a:lstStyle>
          <a:p>
            <a:pPr algn="r"/>
            <a:endParaRPr lang="fr-FR" dirty="0"/>
          </a:p>
        </p:txBody>
      </p:sp>
      <p:sp>
        <p:nvSpPr>
          <p:cNvPr id="19" name="Rettangolo 4">
            <a:extLst>
              <a:ext uri="{FF2B5EF4-FFF2-40B4-BE49-F238E27FC236}">
                <a16:creationId xmlns:a16="http://schemas.microsoft.com/office/drawing/2014/main" id="{F027A94E-BCBF-407E-ADFA-D2219656E4F0}"/>
              </a:ext>
            </a:extLst>
          </p:cNvPr>
          <p:cNvSpPr/>
          <p:nvPr/>
        </p:nvSpPr>
        <p:spPr>
          <a:xfrm>
            <a:off x="428400" y="7800265"/>
            <a:ext cx="111600" cy="2253600"/>
          </a:xfrm>
          <a:prstGeom prst="rect">
            <a:avLst/>
          </a:prstGeom>
          <a:solidFill>
            <a:srgbClr val="00034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 name="Espace réservé du numéro de diapositive 1">
            <a:extLst>
              <a:ext uri="{FF2B5EF4-FFF2-40B4-BE49-F238E27FC236}">
                <a16:creationId xmlns:a16="http://schemas.microsoft.com/office/drawing/2014/main" id="{C78DE16B-3A22-40F3-B3BD-FC5A8E6BF48C}"/>
              </a:ext>
            </a:extLst>
          </p:cNvPr>
          <p:cNvSpPr>
            <a:spLocks noGrp="1"/>
          </p:cNvSpPr>
          <p:nvPr>
            <p:ph type="sldNum" sz="quarter" idx="12"/>
          </p:nvPr>
        </p:nvSpPr>
        <p:spPr/>
        <p:txBody>
          <a:bodyPr/>
          <a:lstStyle/>
          <a:p>
            <a:fld id="{ED45255E-57AB-4F7C-8624-AF5085EF2CBA}" type="slidenum">
              <a:rPr lang="en-GB" smtClean="0"/>
              <a:t>2</a:t>
            </a:fld>
            <a:endParaRPr lang="en-GB"/>
          </a:p>
        </p:txBody>
      </p:sp>
    </p:spTree>
    <p:extLst>
      <p:ext uri="{BB962C8B-B14F-4D97-AF65-F5344CB8AC3E}">
        <p14:creationId xmlns:p14="http://schemas.microsoft.com/office/powerpoint/2010/main" val="22690984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903</Words>
  <Application>Microsoft Office PowerPoint</Application>
  <PresentationFormat>Personnalisé</PresentationFormat>
  <Paragraphs>54</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Aileron</vt:lpstr>
      <vt:lpstr>Arial</vt:lpstr>
      <vt:lpstr>Calibri</vt:lpstr>
      <vt:lpstr>Calibri Light</vt:lpstr>
      <vt:lpstr>Century Gothic</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Brice Lefebvre</dc:creator>
  <cp:lastModifiedBy>Brice Lefebvre</cp:lastModifiedBy>
  <cp:revision>68</cp:revision>
  <dcterms:created xsi:type="dcterms:W3CDTF">2021-02-19T20:22:20Z</dcterms:created>
  <dcterms:modified xsi:type="dcterms:W3CDTF">2021-03-10T20:44:37Z</dcterms:modified>
</cp:coreProperties>
</file>